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66" r:id="rId5"/>
    <p:sldId id="267" r:id="rId6"/>
    <p:sldId id="269" r:id="rId7"/>
    <p:sldId id="262" r:id="rId8"/>
    <p:sldId id="268" r:id="rId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74" d="100"/>
          <a:sy n="74" d="100"/>
        </p:scale>
        <p:origin x="-1256" y="-96"/>
      </p:cViewPr>
      <p:guideLst>
        <p:guide orient="horz" pos="1821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66FA8-A369-E049-82E6-31E20D66F3DA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48739-BF97-F942-B72F-2DD1B96431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29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D57-A9B2-FF48-A6CB-BD59311E2A5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009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48739-BF97-F942-B72F-2DD1B96431F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3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56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01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590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2015/06/08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2016</a:t>
            </a:r>
            <a:r>
              <a:rPr kumimoji="1" lang="ja-JP" altLang="en-US" dirty="0" smtClean="0"/>
              <a:t>年度 </a:t>
            </a:r>
            <a:r>
              <a:rPr kumimoji="1" lang="en-US" altLang="ja-JP" dirty="0" smtClean="0"/>
              <a:t>MD</a:t>
            </a:r>
            <a:r>
              <a:rPr kumimoji="1" lang="ja-JP" altLang="en-US" dirty="0" smtClean="0"/>
              <a:t>ゼミ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665C-F3B5-3A48-AFBD-4BD87CCEA4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99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1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27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65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505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44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88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093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373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855AD-E2FE-A246-84FF-66DB29F91F7C}" type="datetimeFigureOut">
              <a:rPr kumimoji="1" lang="ja-JP" altLang="en-US" smtClean="0"/>
              <a:t>18/10/04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26A7D-389A-9140-BCAB-57DB86E9E2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32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ja-JP" dirty="0" smtClean="0"/>
              <a:t>M</a:t>
            </a:r>
            <a:r>
              <a:rPr lang="en-US" altLang="ja-JP" dirty="0" err="1" smtClean="0"/>
              <a:t>olecular</a:t>
            </a:r>
            <a:r>
              <a:rPr lang="ja-JP" altLang="en-US" dirty="0" smtClean="0"/>
              <a:t> </a:t>
            </a:r>
            <a:r>
              <a:rPr lang="en-US" altLang="ja-JP" dirty="0"/>
              <a:t>D</a:t>
            </a:r>
            <a:r>
              <a:rPr lang="en-US" altLang="ja-JP" dirty="0" smtClean="0"/>
              <a:t>ynamics</a:t>
            </a:r>
            <a:r>
              <a:rPr kumimoji="1" lang="ja-JP" altLang="en-US" dirty="0" smtClean="0"/>
              <a:t> </a:t>
            </a:r>
            <a:r>
              <a:rPr kumimoji="1" lang="en-US" altLang="ja-JP" dirty="0" err="1" smtClean="0"/>
              <a:t>si</a:t>
            </a:r>
            <a:r>
              <a:rPr lang="en-US" altLang="ja-JP" dirty="0" err="1" smtClean="0"/>
              <a:t>m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034376"/>
          </a:xfrm>
        </p:spPr>
        <p:txBody>
          <a:bodyPr>
            <a:normAutofit/>
          </a:bodyPr>
          <a:lstStyle/>
          <a:p>
            <a:endParaRPr lang="en-US" altLang="ja-JP" sz="3800" dirty="0" smtClean="0"/>
          </a:p>
          <a:p>
            <a:r>
              <a:rPr lang="en-US" altLang="ja-JP" dirty="0" smtClean="0"/>
              <a:t>molecular dynamics group</a:t>
            </a:r>
            <a:endParaRPr kumimoji="1" lang="ja-JP" altLang="en-US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-1" y="251222"/>
            <a:ext cx="8993817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800" b="1" dirty="0" smtClean="0"/>
              <a:t>The 2</a:t>
            </a:r>
            <a:r>
              <a:rPr lang="en-US" altLang="ja-JP" sz="2800" b="1" baseline="30000" dirty="0" smtClean="0"/>
              <a:t>nd</a:t>
            </a:r>
            <a:r>
              <a:rPr lang="en-US" altLang="ja-JP" sz="2800" b="1" dirty="0" smtClean="0"/>
              <a:t> Innovation Camp for Computational Materials Science</a:t>
            </a:r>
          </a:p>
          <a:p>
            <a:pPr algn="l"/>
            <a:r>
              <a:rPr lang="en-US" altLang="ja-JP" sz="2400" dirty="0" smtClean="0"/>
              <a:t>“Cooperation between applied mathematics and computational materials science by utilizing numerical libraries”</a:t>
            </a:r>
          </a:p>
          <a:p>
            <a:pPr algn="l"/>
            <a:r>
              <a:rPr lang="en-US" altLang="ja-JP" sz="2400" dirty="0"/>
              <a:t>2018/10/04</a:t>
            </a:r>
          </a:p>
          <a:p>
            <a:pPr algn="l"/>
            <a:r>
              <a:rPr lang="en-US" altLang="ja-JP" sz="2400" dirty="0"/>
              <a:t>@</a:t>
            </a:r>
            <a:r>
              <a:rPr lang="en-US" altLang="ja-JP" sz="2400" dirty="0" err="1"/>
              <a:t>Yonago</a:t>
            </a:r>
            <a:r>
              <a:rPr lang="en-US" altLang="ja-JP" sz="2400" dirty="0"/>
              <a:t> city, Tottori pref.</a:t>
            </a:r>
          </a:p>
          <a:p>
            <a:pPr algn="l"/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433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/>
        </p:nvSpPr>
        <p:spPr>
          <a:xfrm>
            <a:off x="3300928" y="1482496"/>
            <a:ext cx="5525587" cy="5075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3386376" y="1607691"/>
            <a:ext cx="5534207" cy="445289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b="0" i="0" kern="120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b="0" i="0" kern="120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b="0" i="0" kern="120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b="0" i="0" kern="120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b="0" i="0" kern="120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charset="2"/>
              <a:buChar char="v"/>
            </a:pPr>
            <a:r>
              <a:rPr lang="en-US" altLang="ja-JP" sz="2400" b="1" dirty="0">
                <a:latin typeface="メイリオ"/>
                <a:ea typeface="メイリオ"/>
                <a:cs typeface="メイリオ"/>
              </a:rPr>
              <a:t>Continuum </a:t>
            </a:r>
            <a:r>
              <a:rPr lang="en-US" altLang="ja-JP" sz="2400" b="1" dirty="0" smtClean="0">
                <a:latin typeface="メイリオ"/>
                <a:ea typeface="メイリオ"/>
                <a:cs typeface="メイリオ"/>
              </a:rPr>
              <a:t>system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altLang="ja-JP" sz="2000" i="1" dirty="0" smtClean="0">
                <a:solidFill>
                  <a:srgbClr val="800000"/>
                </a:solidFill>
                <a:latin typeface="メイリオ"/>
                <a:ea typeface="メイリオ"/>
                <a:cs typeface="メイリオ"/>
              </a:rPr>
              <a:t>     Fluid mechanics</a:t>
            </a:r>
            <a:r>
              <a:rPr lang="en-US" altLang="ja-JP" sz="2400" dirty="0" smtClean="0">
                <a:latin typeface="メイリオ"/>
                <a:ea typeface="メイリオ"/>
                <a:cs typeface="メイリオ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ja-JP" sz="2000" dirty="0" smtClean="0">
                <a:latin typeface="メイリオ"/>
                <a:ea typeface="メイリオ"/>
                <a:cs typeface="メイリオ"/>
              </a:rPr>
              <a:t>FEM method</a:t>
            </a:r>
            <a:endParaRPr lang="en-US" altLang="ja-JP" sz="1800" i="1" dirty="0" smtClean="0">
              <a:latin typeface="メイリオ"/>
              <a:ea typeface="メイリオ"/>
              <a:cs typeface="メイリオ"/>
            </a:endParaRPr>
          </a:p>
          <a:p>
            <a:pPr marL="457200" lvl="1" indent="0">
              <a:lnSpc>
                <a:spcPct val="80000"/>
              </a:lnSpc>
              <a:buNone/>
            </a:pPr>
            <a:endParaRPr lang="en-US" altLang="ja-JP" sz="2000" i="1" dirty="0" smtClean="0">
              <a:latin typeface="メイリオ"/>
              <a:ea typeface="メイリオ"/>
              <a:cs typeface="メイリオ"/>
            </a:endParaRPr>
          </a:p>
          <a:p>
            <a:pPr>
              <a:lnSpc>
                <a:spcPct val="80000"/>
              </a:lnSpc>
              <a:buFont typeface="Wingdings" charset="2"/>
              <a:buChar char="v"/>
            </a:pPr>
            <a:r>
              <a:rPr lang="en-US" altLang="en-US" sz="2400" b="1" dirty="0" smtClean="0">
                <a:latin typeface="メイリオ"/>
                <a:ea typeface="メイリオ"/>
                <a:cs typeface="メイリオ"/>
              </a:rPr>
              <a:t>Molecule assembly system </a:t>
            </a:r>
            <a:endParaRPr lang="en-US" altLang="ja-JP" sz="2400" b="1" dirty="0" smtClean="0">
              <a:latin typeface="メイリオ"/>
              <a:ea typeface="メイリオ"/>
              <a:cs typeface="メイリオ"/>
            </a:endParaRPr>
          </a:p>
          <a:p>
            <a:pPr marL="0" lvl="1" indent="0">
              <a:lnSpc>
                <a:spcPct val="80000"/>
              </a:lnSpc>
              <a:buNone/>
            </a:pPr>
            <a:r>
              <a:rPr lang="en-US" altLang="ja-JP" sz="2000" i="1" dirty="0" smtClean="0">
                <a:solidFill>
                  <a:srgbClr val="800000"/>
                </a:solidFill>
                <a:latin typeface="メイリオ"/>
                <a:ea typeface="メイリオ"/>
                <a:cs typeface="メイリオ"/>
              </a:rPr>
              <a:t>    Classical mechanics, 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altLang="ja-JP" sz="2000" i="1" dirty="0">
                <a:solidFill>
                  <a:srgbClr val="800000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2000" i="1" dirty="0" smtClean="0">
                <a:solidFill>
                  <a:srgbClr val="800000"/>
                </a:solidFill>
                <a:latin typeface="メイリオ"/>
                <a:ea typeface="メイリオ"/>
                <a:cs typeface="メイリオ"/>
              </a:rPr>
              <a:t>   Statistical mechanism</a:t>
            </a:r>
            <a:endParaRPr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pPr lvl="1">
              <a:lnSpc>
                <a:spcPct val="80000"/>
              </a:lnSpc>
            </a:pPr>
            <a:r>
              <a:rPr lang="en-US" altLang="ja-JP" sz="2000" dirty="0" smtClean="0">
                <a:latin typeface="メイリオ"/>
                <a:ea typeface="メイリオ"/>
                <a:cs typeface="メイリオ"/>
              </a:rPr>
              <a:t>MD </a:t>
            </a:r>
            <a:r>
              <a:rPr lang="en-US" altLang="en-US" sz="2000" dirty="0" smtClean="0">
                <a:latin typeface="メイリオ"/>
                <a:ea typeface="メイリオ"/>
                <a:cs typeface="メイリオ"/>
              </a:rPr>
              <a:t>method</a:t>
            </a:r>
            <a:endParaRPr lang="en-US" altLang="ja-JP" sz="2000" dirty="0" smtClean="0">
              <a:latin typeface="メイリオ"/>
              <a:ea typeface="メイリオ"/>
              <a:cs typeface="メイリオ"/>
            </a:endParaRPr>
          </a:p>
          <a:p>
            <a:pPr lvl="1">
              <a:lnSpc>
                <a:spcPct val="80000"/>
              </a:lnSpc>
            </a:pPr>
            <a:r>
              <a:rPr lang="en-US" altLang="ja-JP" sz="2000" dirty="0" smtClean="0">
                <a:latin typeface="メイリオ"/>
                <a:ea typeface="メイリオ"/>
                <a:cs typeface="メイリオ"/>
              </a:rPr>
              <a:t>MC method</a:t>
            </a:r>
            <a:endParaRPr lang="en-US" altLang="ja-JP" sz="1800" i="1" dirty="0" smtClean="0">
              <a:latin typeface="メイリオ"/>
              <a:ea typeface="メイリオ"/>
              <a:cs typeface="メイリオ"/>
            </a:endParaRPr>
          </a:p>
          <a:p>
            <a:pPr>
              <a:lnSpc>
                <a:spcPct val="80000"/>
              </a:lnSpc>
              <a:buFont typeface="Wingdings" charset="2"/>
              <a:buChar char="v"/>
            </a:pPr>
            <a:r>
              <a:rPr lang="en-US" altLang="ja-JP" sz="2400" b="1" dirty="0" smtClean="0">
                <a:latin typeface="メイリオ"/>
                <a:ea typeface="メイリオ"/>
                <a:cs typeface="メイリオ"/>
              </a:rPr>
              <a:t>Many electron-nucleus system</a:t>
            </a:r>
          </a:p>
          <a:p>
            <a:pPr marL="0" lvl="1" indent="0">
              <a:lnSpc>
                <a:spcPct val="80000"/>
              </a:lnSpc>
              <a:buNone/>
            </a:pPr>
            <a:r>
              <a:rPr lang="en-US" altLang="ja-JP" sz="2000" i="1" dirty="0" smtClean="0">
                <a:solidFill>
                  <a:srgbClr val="800000"/>
                </a:solidFill>
                <a:latin typeface="メイリオ"/>
                <a:ea typeface="メイリオ"/>
                <a:cs typeface="メイリオ"/>
              </a:rPr>
              <a:t>     </a:t>
            </a:r>
            <a:r>
              <a:rPr lang="en-US" altLang="en-US" sz="2000" i="1" dirty="0" smtClean="0">
                <a:solidFill>
                  <a:srgbClr val="800000"/>
                </a:solidFill>
                <a:latin typeface="メイリオ"/>
                <a:ea typeface="メイリオ"/>
                <a:cs typeface="メイリオ"/>
              </a:rPr>
              <a:t>Quantum mechanics</a:t>
            </a:r>
            <a:endParaRPr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pPr lvl="1">
              <a:lnSpc>
                <a:spcPct val="80000"/>
              </a:lnSpc>
            </a:pPr>
            <a:r>
              <a:rPr lang="en-US" altLang="ja-JP" sz="2000" dirty="0" smtClean="0">
                <a:latin typeface="メイリオ"/>
                <a:ea typeface="メイリオ"/>
                <a:cs typeface="メイリオ"/>
              </a:rPr>
              <a:t>MO method</a:t>
            </a:r>
          </a:p>
          <a:p>
            <a:pPr lvl="1">
              <a:lnSpc>
                <a:spcPct val="80000"/>
              </a:lnSpc>
            </a:pPr>
            <a:r>
              <a:rPr lang="en-US" altLang="ja-JP" sz="2000" dirty="0" smtClean="0">
                <a:latin typeface="メイリオ"/>
                <a:ea typeface="メイリオ"/>
                <a:cs typeface="メイリオ"/>
              </a:rPr>
              <a:t>DFT method</a:t>
            </a:r>
            <a:endParaRPr lang="ja-JP" altLang="en-US" sz="2000" dirty="0" smtClean="0">
              <a:latin typeface="メイリオ"/>
              <a:ea typeface="メイリオ"/>
              <a:cs typeface="メイリオ"/>
            </a:endParaRPr>
          </a:p>
          <a:p>
            <a:pPr lvl="1">
              <a:lnSpc>
                <a:spcPct val="80000"/>
              </a:lnSpc>
            </a:pPr>
            <a:r>
              <a:rPr lang="en-US" altLang="ja-JP" sz="2000" dirty="0" smtClean="0">
                <a:latin typeface="メイリオ"/>
                <a:ea typeface="メイリオ"/>
                <a:cs typeface="メイリオ"/>
              </a:rPr>
              <a:t>QMC method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1888" y="1444938"/>
            <a:ext cx="12592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dirty="0" smtClean="0"/>
              <a:t>macro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02783" y="5986111"/>
            <a:ext cx="1157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dirty="0" smtClean="0"/>
              <a:t>micro</a:t>
            </a:r>
          </a:p>
        </p:txBody>
      </p:sp>
      <p:sp>
        <p:nvSpPr>
          <p:cNvPr id="12" name="上下矢印 11"/>
          <p:cNvSpPr/>
          <p:nvPr/>
        </p:nvSpPr>
        <p:spPr>
          <a:xfrm>
            <a:off x="548906" y="2064064"/>
            <a:ext cx="465241" cy="3926710"/>
          </a:xfrm>
          <a:prstGeom prst="upDownArrow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00"/>
              </a:solidFill>
            </a:endParaRPr>
          </a:p>
        </p:txBody>
      </p:sp>
      <p:pic>
        <p:nvPicPr>
          <p:cNvPr id="3" name="図 2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6266" y="4940691"/>
            <a:ext cx="1511999" cy="1511999"/>
          </a:xfrm>
          <a:prstGeom prst="rect">
            <a:avLst/>
          </a:prstGeom>
        </p:spPr>
      </p:pic>
      <p:sp>
        <p:nvSpPr>
          <p:cNvPr id="15" name="タイトル 1"/>
          <p:cNvSpPr txBox="1">
            <a:spLocks/>
          </p:cNvSpPr>
          <p:nvPr/>
        </p:nvSpPr>
        <p:spPr>
          <a:xfrm>
            <a:off x="425029" y="959714"/>
            <a:ext cx="8229600" cy="522782"/>
          </a:xfrm>
          <a:prstGeom prst="rect">
            <a:avLst/>
          </a:prstGeom>
          <a:ln w="38100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b="0" i="0" kern="120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defRPr>
            </a:lvl1pPr>
          </a:lstStyle>
          <a:p>
            <a:pPr algn="l"/>
            <a:r>
              <a:rPr lang="en-US" altLang="ja-JP" sz="2800" dirty="0" smtClean="0">
                <a:latin typeface="メイリオ"/>
                <a:ea typeface="メイリオ"/>
                <a:cs typeface="メイリオ"/>
              </a:rPr>
              <a:t>Simulation in different scales</a:t>
            </a:r>
            <a:endParaRPr lang="ja-JP" altLang="en-US" sz="28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41003" y="234156"/>
            <a:ext cx="8928378" cy="8382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b="0" i="0" kern="1200">
                <a:solidFill>
                  <a:schemeClr val="accent1"/>
                </a:solidFill>
                <a:latin typeface="Calibri"/>
                <a:ea typeface="ヒラギノ角ゴ Pro W6"/>
                <a:cs typeface="Calibri"/>
              </a:defRPr>
            </a:lvl1pPr>
          </a:lstStyle>
          <a:p>
            <a:pPr>
              <a:lnSpc>
                <a:spcPct val="90000"/>
              </a:lnSpc>
            </a:pPr>
            <a:r>
              <a:rPr lang="en-US" altLang="ja-JP" sz="3200" b="1" dirty="0" smtClean="0">
                <a:solidFill>
                  <a:srgbClr val="FFFFFF"/>
                </a:solidFill>
                <a:ea typeface="メイリオ"/>
              </a:rPr>
              <a:t>3</a:t>
            </a:r>
            <a:r>
              <a:rPr lang="ja-JP" altLang="ja-JP" sz="3200" b="1" dirty="0" smtClean="0">
                <a:solidFill>
                  <a:srgbClr val="FFFFFF"/>
                </a:solidFill>
                <a:ea typeface="メイリオ"/>
              </a:rPr>
              <a:t>-</a:t>
            </a:r>
            <a:r>
              <a:rPr lang="en-US" altLang="ja-JP" sz="3200" b="1" dirty="0" smtClean="0">
                <a:solidFill>
                  <a:srgbClr val="FFFFFF"/>
                </a:solidFill>
                <a:ea typeface="メイリオ"/>
              </a:rPr>
              <a:t>1.</a:t>
            </a:r>
            <a:r>
              <a:rPr lang="ja-JP" altLang="en-US" sz="3200" b="1" dirty="0" smtClean="0">
                <a:solidFill>
                  <a:srgbClr val="FFFFFF"/>
                </a:solidFill>
                <a:ea typeface="メイリオ"/>
              </a:rPr>
              <a:t> </a:t>
            </a:r>
            <a:r>
              <a:rPr lang="en-US" altLang="ja-JP" sz="3200" b="1" dirty="0" smtClean="0">
                <a:solidFill>
                  <a:srgbClr val="FFFFFF"/>
                </a:solidFill>
                <a:ea typeface="メイリオ"/>
              </a:rPr>
              <a:t>Computational details</a:t>
            </a:r>
            <a:endParaRPr lang="ja-JP" altLang="en-US" sz="3200" b="1" dirty="0">
              <a:solidFill>
                <a:srgbClr val="FFFFFF"/>
              </a:solidFill>
              <a:ea typeface="メイリオ"/>
            </a:endParaRPr>
          </a:p>
        </p:txBody>
      </p:sp>
      <p:pic>
        <p:nvPicPr>
          <p:cNvPr id="14" name="図 13" descr="TzvqJE5d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4577" y="1482496"/>
            <a:ext cx="1628582" cy="1702690"/>
          </a:xfrm>
          <a:prstGeom prst="rect">
            <a:avLst/>
          </a:prstGeom>
        </p:spPr>
      </p:pic>
      <p:sp>
        <p:nvSpPr>
          <p:cNvPr id="18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 smtClean="0"/>
              <a:t>1.</a:t>
            </a:r>
            <a:r>
              <a:rPr lang="ja-JP" altLang="en-US" dirty="0" smtClean="0"/>
              <a:t> </a:t>
            </a:r>
            <a:r>
              <a:rPr lang="en-US" altLang="ja-JP" dirty="0" smtClean="0"/>
              <a:t>intro.</a:t>
            </a:r>
            <a:r>
              <a:rPr lang="ja-JP" altLang="en-US" dirty="0" smtClean="0"/>
              <a:t> </a:t>
            </a:r>
            <a:r>
              <a:rPr lang="en-US" altLang="ja-JP" dirty="0" smtClean="0"/>
              <a:t>:</a:t>
            </a:r>
            <a:r>
              <a:rPr lang="ja-JP" altLang="en-US" dirty="0" smtClean="0"/>
              <a:t> </a:t>
            </a:r>
            <a:r>
              <a:rPr lang="en-US" altLang="ja-JP" dirty="0" smtClean="0"/>
              <a:t>Molecular</a:t>
            </a:r>
            <a:r>
              <a:rPr lang="ja-JP" altLang="en-US" dirty="0" smtClean="0"/>
              <a:t> </a:t>
            </a:r>
            <a:r>
              <a:rPr lang="en-US" altLang="ja-JP" dirty="0" smtClean="0"/>
              <a:t>Dynamics</a:t>
            </a:r>
            <a:endParaRPr lang="ja-JP" altLang="en-US" dirty="0"/>
          </a:p>
        </p:txBody>
      </p:sp>
      <p:pic>
        <p:nvPicPr>
          <p:cNvPr id="4" name="図 3" descr="スクリーンショット 2018-10-04 12.02.48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6266" y="3287469"/>
            <a:ext cx="1612717" cy="15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24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0036" y="1305244"/>
            <a:ext cx="8229600" cy="21237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ja-JP" dirty="0" smtClean="0"/>
              <a:t>Molecular dynamics (MD) simulation package</a:t>
            </a:r>
          </a:p>
          <a:p>
            <a:pPr marL="857250" lvl="1" indent="-457200"/>
            <a:r>
              <a:rPr lang="en-US" altLang="ja-JP" dirty="0" smtClean="0"/>
              <a:t>AMBER</a:t>
            </a:r>
          </a:p>
          <a:p>
            <a:pPr marL="857250" lvl="1" indent="-457200"/>
            <a:r>
              <a:rPr lang="en-US" altLang="ja-JP" dirty="0" smtClean="0"/>
              <a:t>CHARMM</a:t>
            </a:r>
          </a:p>
          <a:p>
            <a:pPr marL="857250" lvl="1" indent="-457200"/>
            <a:r>
              <a:rPr lang="en-US" altLang="ja-JP" dirty="0" smtClean="0"/>
              <a:t>LAMMPS </a:t>
            </a:r>
          </a:p>
          <a:p>
            <a:pPr marL="857250" lvl="1" indent="-457200"/>
            <a:r>
              <a:rPr lang="en-US" altLang="ja-JP" dirty="0" smtClean="0"/>
              <a:t>MODYLAS </a:t>
            </a:r>
            <a:r>
              <a:rPr lang="is-IS" altLang="ja-JP" dirty="0" smtClean="0"/>
              <a:t>…</a:t>
            </a: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440036" y="5065313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/>
              <a:t>designed for studying </a:t>
            </a:r>
            <a:r>
              <a:rPr lang="en-US" altLang="ja-JP" sz="3200" b="1" dirty="0" smtClean="0"/>
              <a:t>biological macromolecules </a:t>
            </a:r>
            <a:r>
              <a:rPr lang="en-US" altLang="ja-JP" sz="3200" dirty="0" smtClean="0"/>
              <a:t>based on the MD simulation</a:t>
            </a:r>
          </a:p>
          <a:p>
            <a:r>
              <a:rPr lang="en-US" altLang="ja-JP" sz="3200" b="1" dirty="0" smtClean="0"/>
              <a:t>FAST! FREXIBLE! FREE SOFTWARE !!!</a:t>
            </a:r>
            <a:endParaRPr lang="ja-JP" altLang="en-US" sz="3200" b="1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 smtClean="0"/>
              <a:t>1.</a:t>
            </a:r>
            <a:r>
              <a:rPr lang="ja-JP" altLang="en-US" dirty="0" smtClean="0"/>
              <a:t> </a:t>
            </a:r>
            <a:r>
              <a:rPr lang="en-US" altLang="ja-JP" dirty="0" smtClean="0"/>
              <a:t>intro.</a:t>
            </a:r>
            <a:r>
              <a:rPr lang="ja-JP" altLang="en-US" dirty="0" smtClean="0"/>
              <a:t> </a:t>
            </a:r>
            <a:r>
              <a:rPr lang="en-US" altLang="ja-JP" dirty="0" smtClean="0"/>
              <a:t>:</a:t>
            </a:r>
            <a:r>
              <a:rPr lang="ja-JP" altLang="en-US" dirty="0" smtClean="0"/>
              <a:t> </a:t>
            </a:r>
            <a:r>
              <a:rPr lang="en-US" altLang="ja-JP" dirty="0" smtClean="0"/>
              <a:t>Molecular</a:t>
            </a:r>
            <a:r>
              <a:rPr lang="ja-JP" altLang="en-US" dirty="0" smtClean="0"/>
              <a:t> </a:t>
            </a:r>
            <a:r>
              <a:rPr lang="en-US" altLang="ja-JP" dirty="0" smtClean="0"/>
              <a:t>Dynamics</a:t>
            </a:r>
            <a:endParaRPr lang="ja-JP" altLang="en-US" dirty="0"/>
          </a:p>
        </p:txBody>
      </p:sp>
      <p:pic>
        <p:nvPicPr>
          <p:cNvPr id="9" name="図 8" descr="downloa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744" y1="43836" x2="97820" y2="46918"/>
                        <a14:foregroundMark x1="2762" y1="70205" x2="99855" y2="67808"/>
                        <a14:foregroundMark x1="87936" y1="32192" x2="86919" y2="20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86" y="3211113"/>
            <a:ext cx="4368800" cy="18542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93541" y="4676576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www.gromacs.org</a:t>
            </a:r>
            <a:r>
              <a:rPr lang="en-US" altLang="ja-JP" dirty="0"/>
              <a:t>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0482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lang="en-US" altLang="ja-JP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r>
              <a:rPr lang="ja-JP" altLang="en-US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ja-JP" kern="0" dirty="0" smtClean="0">
                <a:solidFill>
                  <a:srgbClr val="000000"/>
                </a:solidFill>
                <a:latin typeface="Calibri"/>
                <a:ea typeface="MS PMincho" panose="02020600040205080304" pitchFamily="18" charset="-128"/>
                <a:cs typeface="Calibri"/>
              </a:rPr>
              <a:t>How to install GROMACS</a:t>
            </a:r>
            <a:endParaRPr lang="en-US" altLang="ja-JP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7200" y="3132908"/>
            <a:ext cx="7927867" cy="337850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lang="en-US" altLang="ja-JP" dirty="0" err="1" smtClean="0">
                <a:solidFill>
                  <a:srgbClr val="FFFFFF"/>
                </a:solidFill>
                <a:latin typeface="Arial Unicode MS"/>
                <a:cs typeface="Arial Unicode MS"/>
              </a:rPr>
              <a:t>mkdir</a:t>
            </a:r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build</a:t>
            </a:r>
          </a:p>
          <a:p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 cd build</a:t>
            </a:r>
          </a:p>
          <a:p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 </a:t>
            </a:r>
            <a:r>
              <a:rPr lang="en-US" altLang="ja-JP" dirty="0" err="1" smtClean="0">
                <a:solidFill>
                  <a:srgbClr val="FFFFFF"/>
                </a:solidFill>
                <a:latin typeface="Arial Unicode MS"/>
                <a:cs typeface="Arial Unicode MS"/>
              </a:rPr>
              <a:t>cmake</a:t>
            </a:r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.. \</a:t>
            </a:r>
          </a:p>
          <a:p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 -DGMXBUILD_OWN_FFTW=ON \</a:t>
            </a:r>
          </a:p>
          <a:p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 -DCMAKE_INSTALL_PREFIX=</a:t>
            </a:r>
            <a:r>
              <a:rPr lang="en-US" altLang="ja-JP" i="1" dirty="0" err="1" smtClean="0">
                <a:solidFill>
                  <a:srgbClr val="FFFFFF"/>
                </a:solidFill>
                <a:latin typeface="Arial Unicode MS"/>
                <a:cs typeface="Arial Unicode MS"/>
              </a:rPr>
              <a:t>install_dir</a:t>
            </a:r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\</a:t>
            </a:r>
          </a:p>
          <a:p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 -DGMX_SIMD=SSE2 \</a:t>
            </a:r>
          </a:p>
          <a:p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 -DGMX_DOUBLE=ON \</a:t>
            </a:r>
          </a:p>
          <a:p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 -DGMX_MPI=ON</a:t>
            </a:r>
          </a:p>
          <a:p>
            <a:endParaRPr lang="en-US" altLang="ja-JP" dirty="0" smtClean="0">
              <a:solidFill>
                <a:srgbClr val="FFFFFF"/>
              </a:solidFill>
              <a:latin typeface="Arial Unicode MS"/>
              <a:cs typeface="Arial Unicode MS"/>
            </a:endParaRPr>
          </a:p>
          <a:p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 make</a:t>
            </a:r>
          </a:p>
          <a:p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 make check</a:t>
            </a:r>
          </a:p>
          <a:p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 make -j 4 install</a:t>
            </a:r>
            <a:r>
              <a:rPr lang="en-US" altLang="ja-JP" dirty="0" smtClean="0">
                <a:solidFill>
                  <a:srgbClr val="FFFFFF"/>
                </a:solidFill>
                <a:effectLst/>
                <a:latin typeface="Arial Unicode MS"/>
                <a:cs typeface="Arial Unicode MS"/>
              </a:rPr>
              <a:t> </a:t>
            </a:r>
            <a:endParaRPr kumimoji="1" lang="ja-JP" altLang="en-US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57200" y="2120090"/>
            <a:ext cx="7927867" cy="53665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en-US" altLang="ja-JP" kern="100" dirty="0" smtClean="0">
                <a:solidFill>
                  <a:srgbClr val="FFFFFF"/>
                </a:solidFill>
                <a:latin typeface="Arial Unicode MS"/>
                <a:ea typeface="Yu Mincho" panose="02020400000000000000" pitchFamily="18" charset="-128"/>
                <a:cs typeface="Arial Unicode MS"/>
              </a:rPr>
              <a:t> cd practice</a:t>
            </a:r>
          </a:p>
          <a:p>
            <a:pPr algn="just">
              <a:spcAft>
                <a:spcPts val="0"/>
              </a:spcAft>
            </a:pPr>
            <a:r>
              <a:rPr lang="en-US" altLang="ja-JP" kern="100" dirty="0" smtClean="0">
                <a:solidFill>
                  <a:srgbClr val="FFFFFF"/>
                </a:solidFill>
                <a:latin typeface="Arial Unicode MS"/>
                <a:ea typeface="Yu Mincho" panose="02020400000000000000" pitchFamily="18" charset="-128"/>
                <a:cs typeface="Arial Unicode MS"/>
              </a:rPr>
              <a:t>  </a:t>
            </a:r>
            <a:r>
              <a:rPr lang="en-US" altLang="ja-JP" dirty="0" err="1" smtClean="0">
                <a:solidFill>
                  <a:srgbClr val="FFFFFF"/>
                </a:solidFill>
                <a:latin typeface="Arial Unicode MS"/>
                <a:cs typeface="Arial Unicode MS"/>
              </a:rPr>
              <a:t>wget</a:t>
            </a:r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ftp://</a:t>
            </a:r>
            <a:r>
              <a:rPr lang="en-US" altLang="ja-JP" dirty="0" err="1" smtClean="0">
                <a:solidFill>
                  <a:srgbClr val="FFFFFF"/>
                </a:solidFill>
                <a:latin typeface="Arial Unicode MS"/>
                <a:cs typeface="Arial Unicode MS"/>
              </a:rPr>
              <a:t>ftp.gromacs.org</a:t>
            </a:r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/pub/</a:t>
            </a:r>
            <a:r>
              <a:rPr lang="en-US" altLang="ja-JP" dirty="0" err="1" smtClean="0">
                <a:solidFill>
                  <a:srgbClr val="FFFFFF"/>
                </a:solidFill>
                <a:latin typeface="Arial Unicode MS"/>
                <a:cs typeface="Arial Unicode MS"/>
              </a:rPr>
              <a:t>gromacs</a:t>
            </a:r>
            <a:r>
              <a:rPr lang="en-US" altLang="ja-JP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/gromacs-5.1.5.tar.gz</a:t>
            </a:r>
            <a:r>
              <a:rPr lang="en-US" altLang="ja-JP" dirty="0" smtClean="0">
                <a:solidFill>
                  <a:srgbClr val="FFFFFF"/>
                </a:solidFill>
                <a:effectLst/>
                <a:latin typeface="Arial Unicode MS"/>
                <a:cs typeface="Arial Unicode MS"/>
              </a:rPr>
              <a:t> </a:t>
            </a:r>
            <a:endParaRPr kumimoji="1" lang="ja-JP" altLang="en-US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57200" y="1337489"/>
            <a:ext cx="7927867" cy="38425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0"/>
              </a:spcAft>
            </a:pPr>
            <a:r>
              <a:rPr lang="en-US" altLang="ja-JP" kern="100" dirty="0" smtClean="0">
                <a:solidFill>
                  <a:srgbClr val="FFFFFF"/>
                </a:solidFill>
                <a:latin typeface="Arial Unicode MS"/>
                <a:ea typeface="Yu Mincho" panose="02020400000000000000" pitchFamily="18" charset="-128"/>
                <a:cs typeface="Arial Unicode MS"/>
              </a:rPr>
              <a:t> </a:t>
            </a:r>
            <a:r>
              <a:rPr lang="en-US" altLang="ja-JP" kern="100" dirty="0" err="1" smtClean="0">
                <a:solidFill>
                  <a:srgbClr val="FFFFFF"/>
                </a:solidFill>
                <a:latin typeface="Arial Unicode MS"/>
                <a:ea typeface="Yu Mincho" panose="02020400000000000000" pitchFamily="18" charset="-128"/>
                <a:cs typeface="Arial Unicode MS"/>
              </a:rPr>
              <a:t>mkdir</a:t>
            </a:r>
            <a:r>
              <a:rPr lang="en-US" altLang="ja-JP" kern="100" dirty="0" smtClean="0">
                <a:solidFill>
                  <a:srgbClr val="FFFFFF"/>
                </a:solidFill>
                <a:latin typeface="Arial Unicode MS"/>
                <a:ea typeface="Yu Mincho" panose="02020400000000000000" pitchFamily="18" charset="-128"/>
                <a:cs typeface="Arial Unicode MS"/>
              </a:rPr>
              <a:t> practice</a:t>
            </a:r>
            <a:endParaRPr lang="en-US" altLang="ja-JP" kern="100" dirty="0">
              <a:solidFill>
                <a:srgbClr val="FFFFFF"/>
              </a:solidFill>
              <a:latin typeface="Arial Unicode MS"/>
              <a:ea typeface="Yu Mincho" panose="02020400000000000000" pitchFamily="18" charset="-128"/>
              <a:cs typeface="Arial Unicode MS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862" y="1019046"/>
            <a:ext cx="462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ja-JP" b="1" kern="0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- Make a directory to install the GROMACS.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256862" y="1750758"/>
            <a:ext cx="6661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ja-JP" b="1" kern="100" dirty="0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</a:t>
            </a:r>
            <a:r>
              <a:rPr lang="en-US" altLang="ja-JP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Next, you need to download the tar file of </a:t>
            </a:r>
            <a:r>
              <a:rPr lang="en-US" altLang="ja-JP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Gromacs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altLang="ja-JP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ja-JP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256862" y="2793795"/>
            <a:ext cx="8256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ja-JP" b="1" kern="100" dirty="0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Use </a:t>
            </a:r>
            <a:r>
              <a:rPr lang="en-US" altLang="ja-JP" b="1" kern="100" dirty="0" err="1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cmake</a:t>
            </a:r>
            <a:r>
              <a:rPr lang="en-US" altLang="ja-JP" b="1" kern="100" dirty="0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to 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install GROMACS linked with fftw3 from the internet directly. 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256862" y="6511411"/>
            <a:ext cx="8256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kern="0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- The binary files should be found in </a:t>
            </a:r>
            <a:r>
              <a:rPr lang="en-US" altLang="ja-JP" b="1" i="1" kern="0" dirty="0" err="1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install_dir</a:t>
            </a:r>
            <a:r>
              <a:rPr lang="en-US" altLang="ja-JP" b="1" kern="0" dirty="0" smtClean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/bin/.</a:t>
            </a:r>
            <a:endParaRPr lang="en-US" altLang="ja-JP" b="1" kern="100" dirty="0">
              <a:latin typeface="Yu Mincho" panose="02020400000000000000" pitchFamily="18" charset="-128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2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489CFB4-478A-324A-AE20-4ACED6159EEE}"/>
              </a:ext>
            </a:extLst>
          </p:cNvPr>
          <p:cNvSpPr/>
          <p:nvPr/>
        </p:nvSpPr>
        <p:spPr>
          <a:xfrm>
            <a:off x="303052" y="1475747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b="1" kern="0" dirty="0">
                <a:latin typeface="Times New Roman" panose="020206030504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run a test calculation which uses the sample files in “./app/sample/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from_file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</a:p>
          <a:p>
            <a:pPr algn="just"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Make a new directory 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test</a:t>
            </a:r>
          </a:p>
          <a:p>
            <a:pPr lvl="1" algn="just"/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prepare four input files: 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solution_run.mdp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input parameters for MD simulation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2.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solution.gro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of the studied structure.</a:t>
            </a:r>
          </a:p>
          <a:p>
            <a:pPr lvl="1"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3.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etohsolution.top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of the applied force field.</a:t>
            </a:r>
          </a:p>
          <a:p>
            <a:pPr lvl="1" algn="just"/>
            <a:r>
              <a:rPr 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4. </a:t>
            </a:r>
            <a:r>
              <a:rPr lang="en-US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run.sh</a:t>
            </a:r>
            <a:r>
              <a:rPr 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                 </a:t>
            </a:r>
            <a:r>
              <a:rPr lang="en-US" kern="1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Script for the queuing system.  </a:t>
            </a:r>
          </a:p>
          <a:p>
            <a:pPr algn="just">
              <a:spcAft>
                <a:spcPts val="0"/>
              </a:spcAft>
            </a:pPr>
            <a:r>
              <a:rPr 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</a:t>
            </a:r>
            <a:r>
              <a:rPr lang="en-US" kern="1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(All the input files can be found in </a:t>
            </a:r>
            <a:r>
              <a:rPr lang="en-US" i="1" kern="1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gauss</a:t>
            </a:r>
            <a:r>
              <a:rPr lang="en-US" kern="1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Please take a look at the </a:t>
            </a:r>
            <a:r>
              <a:rPr lang="en-US" kern="100" dirty="0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files.)</a:t>
            </a:r>
            <a:endParaRPr lang="en-US" kern="1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b="1" kern="100" dirty="0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Submit </a:t>
            </a:r>
            <a:r>
              <a:rPr lang="en-US" b="1" kern="1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the </a:t>
            </a:r>
            <a:r>
              <a:rPr lang="en-US" b="1" kern="100" dirty="0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job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dirty="0" smtClean="0">
                <a:solidFill>
                  <a:srgbClr val="000000"/>
                </a:solidFill>
                <a:latin typeface="Calibri"/>
                <a:cs typeface="Calibri"/>
              </a:rPr>
              <a:t>3.</a:t>
            </a:r>
            <a:r>
              <a:rPr lang="ja-JP" altLang="en-US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ja-JP" kern="0" dirty="0" smtClean="0">
                <a:solidFill>
                  <a:srgbClr val="000000"/>
                </a:solidFill>
                <a:latin typeface="Calibri"/>
                <a:ea typeface="MS PMincho" panose="02020600040205080304" pitchFamily="18" charset="-128"/>
                <a:cs typeface="Calibri"/>
              </a:rPr>
              <a:t>How to use GROMACS</a:t>
            </a:r>
            <a:endParaRPr lang="en-US" altLang="ja-JP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70307" y="2131147"/>
            <a:ext cx="8174010" cy="63946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en-US" altLang="ja-JP" sz="2000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make test</a:t>
            </a:r>
          </a:p>
          <a:p>
            <a:pPr lvl="1" algn="just"/>
            <a:r>
              <a:rPr lang="en-US" altLang="ja-JP" sz="2000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 cd test</a:t>
            </a:r>
            <a:endParaRPr lang="en-US" altLang="ja-JP" kern="100" dirty="0">
              <a:solidFill>
                <a:srgbClr val="FFFFFF"/>
              </a:solidFill>
              <a:latin typeface="Arial Unicode MS"/>
              <a:ea typeface="Yu Mincho" panose="02020400000000000000" pitchFamily="18" charset="-128"/>
              <a:cs typeface="Arial Unicode MS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70307" y="4853093"/>
            <a:ext cx="8174010" cy="400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en-US" altLang="ja-JP" sz="2000" kern="100" dirty="0" smtClean="0">
                <a:solidFill>
                  <a:srgbClr val="FFFFFF"/>
                </a:solidFill>
                <a:latin typeface="Arial Unicode MS"/>
                <a:ea typeface="Yu Mincho" panose="02020400000000000000" pitchFamily="18" charset="-128"/>
                <a:cs typeface="Arial Unicode MS"/>
              </a:rPr>
              <a:t> </a:t>
            </a:r>
            <a:r>
              <a:rPr lang="en-US" altLang="ja-JP" sz="2000" kern="100" dirty="0" err="1" smtClean="0">
                <a:solidFill>
                  <a:srgbClr val="FFFFFF"/>
                </a:solidFill>
                <a:latin typeface="Arial Unicode MS"/>
                <a:ea typeface="Yu Mincho" panose="02020400000000000000" pitchFamily="18" charset="-128"/>
                <a:cs typeface="Arial Unicode MS"/>
              </a:rPr>
              <a:t>qsub</a:t>
            </a:r>
            <a:r>
              <a:rPr lang="en-US" altLang="ja-JP" sz="2000" kern="100" dirty="0" smtClean="0">
                <a:solidFill>
                  <a:srgbClr val="FFFFFF"/>
                </a:solidFill>
                <a:latin typeface="Arial Unicode MS"/>
                <a:ea typeface="Yu Mincho" panose="02020400000000000000" pitchFamily="18" charset="-128"/>
                <a:cs typeface="Arial Unicode MS"/>
              </a:rPr>
              <a:t> </a:t>
            </a:r>
            <a:r>
              <a:rPr lang="en-US" altLang="ja-JP" sz="2000" kern="100" dirty="0" err="1" smtClean="0">
                <a:solidFill>
                  <a:srgbClr val="FFFFFF"/>
                </a:solidFill>
                <a:latin typeface="Arial Unicode MS"/>
                <a:ea typeface="Yu Mincho" panose="02020400000000000000" pitchFamily="18" charset="-128"/>
                <a:cs typeface="Arial Unicode MS"/>
              </a:rPr>
              <a:t>run.sh</a:t>
            </a:r>
            <a:endParaRPr lang="en-US" altLang="ja-JP" kern="100" dirty="0">
              <a:solidFill>
                <a:srgbClr val="FFFFFF"/>
              </a:solidFill>
              <a:latin typeface="Arial Unicode MS"/>
              <a:ea typeface="Yu Mincho" panose="02020400000000000000" pitchFamily="18" charset="-128"/>
              <a:cs typeface="Arial Unicode M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03051" y="5253573"/>
            <a:ext cx="103904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ja-JP" b="1" kern="100" dirty="0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Output files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ja-JP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md.edr</a:t>
            </a:r>
            <a:r>
              <a:rPr lang="en-US" altLang="ja-JP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 </a:t>
            </a:r>
            <a:r>
              <a:rPr lang="en-US" altLang="ja-JP" kern="1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physical properties (e.g. energy) are stored. </a:t>
            </a:r>
            <a:endParaRPr lang="en-US" altLang="ja-JP" kern="100" dirty="0" smtClean="0">
              <a:solidFill>
                <a:srgbClr val="FF0000"/>
              </a:solidFill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ja-JP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md.xtc</a:t>
            </a:r>
            <a:r>
              <a:rPr lang="en-US" altLang="ja-JP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     </a:t>
            </a:r>
            <a:r>
              <a:rPr lang="en-US" altLang="ja-JP" kern="100" dirty="0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portable format for the trajectories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ja-JP" kern="100" dirty="0" smtClean="0">
              <a:solidFill>
                <a:srgbClr val="FF0000"/>
              </a:solidFill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ja-JP" kern="1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mdout.mdp</a:t>
            </a:r>
            <a:r>
              <a:rPr lang="en-US" altLang="ja-JP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 </a:t>
            </a:r>
            <a:r>
              <a:rPr lang="en-US" altLang="ja-JP" kern="100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ja-JP" kern="100" dirty="0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ontaining parameters performed by MD.</a:t>
            </a:r>
          </a:p>
          <a:p>
            <a:r>
              <a:rPr lang="en-US" altLang="ja-JP" b="1" kern="100" dirty="0" smtClean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- T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output file, </a:t>
            </a:r>
            <a:r>
              <a:rPr lang="en-US" altLang="ja-JP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md.xtc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can be read by VMD (the input file, </a:t>
            </a:r>
            <a:r>
              <a:rPr lang="en-US" altLang="ja-JP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solution.gro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is also needed). </a:t>
            </a:r>
            <a:endParaRPr lang="en-US" altLang="ja-JP" b="1" kern="1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45328" y="1045823"/>
            <a:ext cx="6030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i="1" dirty="0" smtClean="0"/>
              <a:t>NPT</a:t>
            </a:r>
            <a:r>
              <a:rPr lang="en-US" altLang="ja-JP" sz="2400" b="1" dirty="0" smtClean="0"/>
              <a:t> calculation for ethanol molecule in water</a:t>
            </a:r>
          </a:p>
        </p:txBody>
      </p:sp>
    </p:spTree>
    <p:extLst>
      <p:ext uri="{BB962C8B-B14F-4D97-AF65-F5344CB8AC3E}">
        <p14:creationId xmlns:p14="http://schemas.microsoft.com/office/powerpoint/2010/main" val="238505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VMD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is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also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available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in</a:t>
            </a:r>
            <a:r>
              <a:rPr kumimoji="1" lang="ja-JP" altLang="en-US" dirty="0" smtClean="0"/>
              <a:t> </a:t>
            </a:r>
            <a:r>
              <a:rPr kumimoji="1" lang="en-US" altLang="ja-JP" dirty="0" err="1" smtClean="0"/>
              <a:t>MateriApps</a:t>
            </a:r>
            <a:r>
              <a:rPr kumimoji="1" lang="en-US" altLang="ja-JP" dirty="0" smtClean="0"/>
              <a:t>!</a:t>
            </a:r>
            <a:endParaRPr kumimoji="1" lang="ja-JP" altLang="en-US" dirty="0"/>
          </a:p>
        </p:txBody>
      </p:sp>
      <p:pic>
        <p:nvPicPr>
          <p:cNvPr id="6" name="図 5" descr="スクリーンショット 2018-10-04 10.55.24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33080"/>
            <a:ext cx="9144000" cy="486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4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7595" y="274638"/>
            <a:ext cx="8966405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4.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demo. :</a:t>
            </a:r>
            <a:r>
              <a:rPr kumimoji="1" lang="ja-JP" altLang="en-US" dirty="0" smtClean="0"/>
              <a:t> </a:t>
            </a:r>
            <a:r>
              <a:rPr kumimoji="1" lang="en-US" altLang="ja-JP" i="1" dirty="0" smtClean="0"/>
              <a:t>NPT </a:t>
            </a:r>
            <a:r>
              <a:rPr kumimoji="1" lang="en-US" altLang="ja-JP" dirty="0" smtClean="0"/>
              <a:t>calc. for ethanol in water</a:t>
            </a:r>
            <a:endParaRPr kumimoji="1" lang="ja-JP" altLang="en-US" dirty="0"/>
          </a:p>
        </p:txBody>
      </p:sp>
      <p:pic>
        <p:nvPicPr>
          <p:cNvPr id="4" name="m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4757" y="1417638"/>
            <a:ext cx="5398198" cy="48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01474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Let’s make RDF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using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VMD !</a:t>
            </a:r>
            <a:endParaRPr kumimoji="1" lang="ja-JP" altLang="en-US" dirty="0"/>
          </a:p>
        </p:txBody>
      </p:sp>
      <p:pic>
        <p:nvPicPr>
          <p:cNvPr id="4" name="movie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689"/>
          <a:stretch/>
        </p:blipFill>
        <p:spPr>
          <a:xfrm>
            <a:off x="0" y="1130496"/>
            <a:ext cx="9144000" cy="55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40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443</Words>
  <Application>Microsoft Macintosh PowerPoint</Application>
  <PresentationFormat>画面に合わせる (4:3)</PresentationFormat>
  <Paragraphs>82</Paragraphs>
  <Slides>8</Slides>
  <Notes>2</Notes>
  <HiddenSlides>0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9" baseType="lpstr">
      <vt:lpstr>ホワイト</vt:lpstr>
      <vt:lpstr>Molecular Dynamics sim.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VMD is also available in MateriApps!</vt:lpstr>
      <vt:lpstr>4. demo. : NPT calc. for ethanol in water</vt:lpstr>
      <vt:lpstr>Let’s make RDF using VMD !</vt:lpstr>
    </vt:vector>
  </TitlesOfParts>
  <Company>Yokohama City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mashiko takako</dc:creator>
  <cp:lastModifiedBy>mashiko takako</cp:lastModifiedBy>
  <cp:revision>23</cp:revision>
  <dcterms:created xsi:type="dcterms:W3CDTF">2018-10-03T23:55:21Z</dcterms:created>
  <dcterms:modified xsi:type="dcterms:W3CDTF">2018-10-04T03:06:32Z</dcterms:modified>
</cp:coreProperties>
</file>